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1" r:id="rId3"/>
    <p:sldId id="282" r:id="rId4"/>
    <p:sldId id="286" r:id="rId5"/>
    <p:sldId id="283" r:id="rId6"/>
    <p:sldId id="295" r:id="rId7"/>
    <p:sldId id="290" r:id="rId8"/>
    <p:sldId id="289" r:id="rId9"/>
    <p:sldId id="287" r:id="rId10"/>
    <p:sldId id="288" r:id="rId11"/>
    <p:sldId id="296" r:id="rId12"/>
    <p:sldId id="302" r:id="rId13"/>
    <p:sldId id="293" r:id="rId14"/>
    <p:sldId id="257" r:id="rId15"/>
    <p:sldId id="310" r:id="rId16"/>
    <p:sldId id="299" r:id="rId17"/>
    <p:sldId id="279" r:id="rId18"/>
    <p:sldId id="305" r:id="rId19"/>
    <p:sldId id="291" r:id="rId20"/>
    <p:sldId id="306" r:id="rId21"/>
    <p:sldId id="308" r:id="rId22"/>
    <p:sldId id="312" r:id="rId23"/>
    <p:sldId id="314" r:id="rId24"/>
    <p:sldId id="313" r:id="rId25"/>
    <p:sldId id="315" r:id="rId26"/>
    <p:sldId id="311" r:id="rId27"/>
    <p:sldId id="300" r:id="rId28"/>
    <p:sldId id="292" r:id="rId29"/>
    <p:sldId id="30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61"/>
    <p:restoredTop sz="91033"/>
  </p:normalViewPr>
  <p:slideViewPr>
    <p:cSldViewPr snapToGrid="0" snapToObjects="1">
      <p:cViewPr varScale="1">
        <p:scale>
          <a:sx n="113" d="100"/>
          <a:sy n="113" d="100"/>
        </p:scale>
        <p:origin x="4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tiff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9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73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0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21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0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2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2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10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0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9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E4FCB-7881-414A-9FB3-AA9A4D1780F0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969D-C168-9F4B-B1A3-599A998BF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8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0Bx231KCGdkQ3RGF4enR2dHM1UGs/view" TargetMode="External"/><Relationship Id="rId4" Type="http://schemas.openxmlformats.org/officeDocument/2006/relationships/hyperlink" Target="https://www.youtube.com/watch?v=Xco4TE_jDsU" TargetMode="External"/><Relationship Id="rId5" Type="http://schemas.openxmlformats.org/officeDocument/2006/relationships/hyperlink" Target="https://public.tableau.com/profile/byron.allen" TargetMode="External"/><Relationship Id="rId6" Type="http://schemas.openxmlformats.org/officeDocument/2006/relationships/image" Target="../media/image3.png"/><Relationship Id="rId7" Type="http://schemas.openxmlformats.org/officeDocument/2006/relationships/hyperlink" Target="https://www.wired.com/2015/04/using-smart-satellites-to-monitor-deforestation-from-space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sa.usda.gov/FSA/webapp?area=newsroom&amp;subject=landing&amp;topic=foi-er-fri-dtc" TargetMode="External"/><Relationship Id="rId4" Type="http://schemas.openxmlformats.org/officeDocument/2006/relationships/hyperlink" Target="http://nationalaglawcenter.org/wp-content/uploads/assets/crs/RL33950.pdf" TargetMode="External"/><Relationship Id="rId5" Type="http://schemas.openxmlformats.org/officeDocument/2006/relationships/hyperlink" Target="http://www.oecd.org/tad/sustainable-agriculture/44807867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nwf.org/News-and-Magazines/Media-Center/News-by-Topic/Wildlife/2013/9-18-13-USDA-Data-Grasslands-Forests-Being-Converted-to-Cropland-at-Alarming-Rates.aspx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0Bx231KCGdkQ3RGF4enR2dHM1UGs/view" TargetMode="External"/><Relationship Id="rId4" Type="http://schemas.openxmlformats.org/officeDocument/2006/relationships/hyperlink" Target="https://www.youtube.com/watch?v=Xco4TE_jDsU" TargetMode="External"/><Relationship Id="rId5" Type="http://schemas.openxmlformats.org/officeDocument/2006/relationships/hyperlink" Target="https://public.tableau.com/profile/byron.allen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arrisgeospatial.com/Home/NewsUpdates/TabId/170/ArtMID/735/ArticleID/14305/The-Many-Band-Combinations-of-Landsat-8.aspx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54012"/>
            <a:ext cx="9144000" cy="2387600"/>
          </a:xfrm>
        </p:spPr>
        <p:txBody>
          <a:bodyPr>
            <a:noAutofit/>
          </a:bodyPr>
          <a:lstStyle/>
          <a:p>
            <a:r>
              <a:rPr lang="en-US" sz="4500" b="1" dirty="0" smtClean="0"/>
              <a:t/>
            </a:r>
            <a:br>
              <a:rPr lang="en-US" sz="4500" b="1" dirty="0" smtClean="0"/>
            </a:br>
            <a:r>
              <a:rPr lang="en-US" sz="4500" b="1" dirty="0"/>
              <a:t>Filling the Land Conversion Gap with Machine Learning</a:t>
            </a:r>
            <a:r>
              <a:rPr lang="en-US" sz="4500" b="1" dirty="0" smtClean="0"/>
              <a:t/>
            </a:r>
            <a:br>
              <a:rPr lang="en-US" sz="4500" b="1" dirty="0" smtClean="0"/>
            </a:br>
            <a:endParaRPr lang="en-US" sz="4500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3687"/>
            <a:ext cx="9144000" cy="1655762"/>
          </a:xfrm>
        </p:spPr>
        <p:txBody>
          <a:bodyPr/>
          <a:lstStyle/>
          <a:p>
            <a:r>
              <a:rPr lang="en-US" dirty="0" smtClean="0"/>
              <a:t>Byron Allen</a:t>
            </a:r>
          </a:p>
          <a:p>
            <a:r>
              <a:rPr lang="en-US" dirty="0" smtClean="0"/>
              <a:t>Data Science Student at General Assembly</a:t>
            </a:r>
          </a:p>
          <a:p>
            <a:r>
              <a:rPr lang="en-US" i="1" smtClean="0"/>
              <a:t>22 </a:t>
            </a:r>
            <a:r>
              <a:rPr lang="en-US" i="1" smtClean="0"/>
              <a:t>November 2016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06312" y="4910026"/>
            <a:ext cx="12592097" cy="194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Optimal Training Area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3245701"/>
            <a:ext cx="5201356" cy="83099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(Vegetation </a:t>
            </a:r>
            <a:r>
              <a:rPr lang="en-US" sz="1600" dirty="0"/>
              <a:t>Array = (band_6 + band_5 + band_2) / </a:t>
            </a:r>
            <a:r>
              <a:rPr lang="en-US" sz="1600" dirty="0" smtClean="0"/>
              <a:t>3) </a:t>
            </a:r>
          </a:p>
          <a:p>
            <a:pPr algn="ctr"/>
            <a:r>
              <a:rPr lang="en-US" sz="1600" dirty="0" smtClean="0"/>
              <a:t>-</a:t>
            </a:r>
            <a:endParaRPr lang="en-US" sz="1600" dirty="0"/>
          </a:p>
          <a:p>
            <a:pPr algn="ctr"/>
            <a:r>
              <a:rPr lang="en-US" sz="1600" dirty="0" smtClean="0"/>
              <a:t>(Bare </a:t>
            </a:r>
            <a:r>
              <a:rPr lang="en-US" sz="1600" dirty="0"/>
              <a:t>Earth Array = (band_6 + band_3 + band_2) / </a:t>
            </a:r>
            <a:r>
              <a:rPr lang="en-US" sz="1600" dirty="0" smtClean="0"/>
              <a:t>3)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831" y="1690688"/>
            <a:ext cx="4897969" cy="477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Model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Key in defining </a:t>
            </a:r>
            <a:r>
              <a:rPr lang="en-US" b="1" dirty="0"/>
              <a:t>underlying </a:t>
            </a:r>
            <a:r>
              <a:rPr lang="en-US" b="1" dirty="0" smtClean="0"/>
              <a:t>features of unlabeled data</a:t>
            </a:r>
            <a:endParaRPr lang="en-US" b="1" dirty="0"/>
          </a:p>
          <a:p>
            <a:endParaRPr lang="en-US" dirty="0" smtClean="0"/>
          </a:p>
          <a:p>
            <a:r>
              <a:rPr lang="en-US" dirty="0" err="1" smtClean="0"/>
              <a:t>KMeans</a:t>
            </a:r>
            <a:endParaRPr lang="en-US" dirty="0"/>
          </a:p>
          <a:p>
            <a:r>
              <a:rPr lang="en-US" dirty="0" smtClean="0"/>
              <a:t>Agglomerative Clustering</a:t>
            </a:r>
            <a:endParaRPr lang="en-US" dirty="0"/>
          </a:p>
          <a:p>
            <a:r>
              <a:rPr lang="en-US" dirty="0" smtClean="0"/>
              <a:t>Affinity Propagation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897" b="2656"/>
          <a:stretch/>
        </p:blipFill>
        <p:spPr>
          <a:xfrm>
            <a:off x="5997222" y="3210138"/>
            <a:ext cx="4986866" cy="24920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68533" y="2788872"/>
            <a:ext cx="16964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u="sng" dirty="0" err="1" smtClean="0"/>
              <a:t>KMeans</a:t>
            </a:r>
            <a:r>
              <a:rPr lang="en-US" sz="1600" b="1" u="sng" dirty="0" smtClean="0"/>
              <a:t> Example</a:t>
            </a:r>
            <a:r>
              <a:rPr lang="en-US" sz="1600" b="1" dirty="0" smtClean="0"/>
              <a:t>: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38988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Screen Shot 2016-11-22 at 7.42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789" y="4511706"/>
            <a:ext cx="1143000" cy="1041400"/>
          </a:xfrm>
          <a:prstGeom prst="rect">
            <a:avLst/>
          </a:prstGeom>
        </p:spPr>
      </p:pic>
      <p:pic>
        <p:nvPicPr>
          <p:cNvPr id="25" name="Picture 24" descr="Screen Shot 2016-11-22 at 7.42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510" y="4028208"/>
            <a:ext cx="1143000" cy="1041400"/>
          </a:xfrm>
          <a:prstGeom prst="rect">
            <a:avLst/>
          </a:prstGeom>
        </p:spPr>
      </p:pic>
      <p:pic>
        <p:nvPicPr>
          <p:cNvPr id="4" name="Picture 3" descr="Screen Shot 2016-11-22 at 7.42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456" y="2771166"/>
            <a:ext cx="1143000" cy="1041400"/>
          </a:xfrm>
          <a:prstGeom prst="rect">
            <a:avLst/>
          </a:prstGeom>
        </p:spPr>
      </p:pic>
      <p:pic>
        <p:nvPicPr>
          <p:cNvPr id="30" name="Picture 29" descr="Screen Shot 2016-11-22 at 7.42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237" y="2289977"/>
            <a:ext cx="1143000" cy="1041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KMeans</a:t>
            </a:r>
            <a:r>
              <a:rPr lang="en-US" dirty="0" smtClean="0"/>
              <a:t> (k=30) Centroid-based Labels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487663" y="2404277"/>
            <a:ext cx="406400" cy="4064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5599290" y="3095994"/>
            <a:ext cx="338666" cy="327378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5" name="Oval 14"/>
          <p:cNvSpPr/>
          <p:nvPr/>
        </p:nvSpPr>
        <p:spPr>
          <a:xfrm>
            <a:off x="1691904" y="4776266"/>
            <a:ext cx="338666" cy="327378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7" name="Oval 16"/>
          <p:cNvSpPr/>
          <p:nvPr/>
        </p:nvSpPr>
        <p:spPr>
          <a:xfrm>
            <a:off x="3877220" y="4334085"/>
            <a:ext cx="338666" cy="327378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76702" y="2898150"/>
            <a:ext cx="4283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smtClean="0"/>
              <a:t>Pixel</a:t>
            </a:r>
            <a:endParaRPr lang="en-US" sz="1000"/>
          </a:p>
        </p:txBody>
      </p:sp>
      <p:sp>
        <p:nvSpPr>
          <p:cNvPr id="23" name="Oval 22"/>
          <p:cNvSpPr/>
          <p:nvPr/>
        </p:nvSpPr>
        <p:spPr>
          <a:xfrm>
            <a:off x="1599623" y="2607477"/>
            <a:ext cx="338666" cy="327378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>
            <a:off x="2087312" y="2607477"/>
            <a:ext cx="2225044" cy="113145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2127938" y="2844801"/>
            <a:ext cx="2250603" cy="188870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4173829" y="3231844"/>
            <a:ext cx="421681" cy="974734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5003185" y="2771166"/>
            <a:ext cx="513461" cy="31044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6269" y="1690689"/>
            <a:ext cx="4577531" cy="4558392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5132238" y="2762936"/>
            <a:ext cx="1320141" cy="13208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4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Ag Mask and Consolidate Labels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9396" y="1690688"/>
            <a:ext cx="4574404" cy="45583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822" y="1690688"/>
            <a:ext cx="4580467" cy="4564433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10800000">
            <a:off x="5711427" y="3727568"/>
            <a:ext cx="978408" cy="484632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9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Indicates Possible Land Conversion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9115" y="1559472"/>
            <a:ext cx="6756343" cy="4972778"/>
          </a:xfrm>
          <a:prstGeom prst="rect">
            <a:avLst/>
          </a:prstGeom>
        </p:spPr>
      </p:pic>
      <p:pic>
        <p:nvPicPr>
          <p:cNvPr id="7" name="Picture 6" descr="Screen Shot 2016-11-21 at 10.34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50647" y="2019967"/>
            <a:ext cx="4701279" cy="119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4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Results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 rot="1993867">
            <a:off x="10233124" y="470974"/>
            <a:ext cx="1884742" cy="553998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en-US" sz="3000" dirty="0" smtClean="0"/>
              <a:t>Initial EDA</a:t>
            </a:r>
            <a:endParaRPr lang="en-US" sz="3000" dirty="0"/>
          </a:p>
        </p:txBody>
      </p:sp>
      <p:pic>
        <p:nvPicPr>
          <p:cNvPr id="4" name="Picture 3" descr="Screen Shot 2016-11-22 at 6.31.0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823" y="1690688"/>
            <a:ext cx="9690674" cy="4442007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937912" y="3680015"/>
            <a:ext cx="1320141" cy="3157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1589996" y="4890800"/>
            <a:ext cx="1873731" cy="3157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178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+ Decision Tree 92% Acc.</a:t>
            </a:r>
            <a:endParaRPr lang="en-US" dirty="0"/>
          </a:p>
        </p:txBody>
      </p:sp>
      <p:pic>
        <p:nvPicPr>
          <p:cNvPr id="6" name="Picture 5" descr="Screen Shot 2016-11-21 at 10.32.32 PM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6859" y="2011380"/>
            <a:ext cx="5274942" cy="2496338"/>
          </a:xfrm>
          <a:prstGeom prst="rect">
            <a:avLst/>
          </a:prstGeom>
        </p:spPr>
      </p:pic>
      <p:pic>
        <p:nvPicPr>
          <p:cNvPr id="8" name="Picture 7" descr="Screen Shot 2016-11-21 at 10.32.32 PM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81801" y="2011380"/>
            <a:ext cx="5071999" cy="4129278"/>
          </a:xfrm>
          <a:prstGeom prst="rect">
            <a:avLst/>
          </a:prstGeom>
        </p:spPr>
      </p:pic>
      <p:pic>
        <p:nvPicPr>
          <p:cNvPr id="9" name="Picture 8" descr="Screen Shot 2016-11-21 at 10.36.15 PM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6859" y="4507719"/>
            <a:ext cx="2096583" cy="766398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 rot="1993867">
            <a:off x="10233124" y="470974"/>
            <a:ext cx="1884742" cy="553998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en-US" sz="3000" dirty="0" smtClean="0"/>
              <a:t>Initial EDA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176560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Recommendations/Next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Include final supervised results </a:t>
            </a:r>
          </a:p>
          <a:p>
            <a:r>
              <a:rPr lang="en-US" dirty="0" smtClean="0"/>
              <a:t>Improve ag masks</a:t>
            </a:r>
          </a:p>
          <a:p>
            <a:r>
              <a:rPr lang="en-US" dirty="0" smtClean="0"/>
              <a:t>Fine-tune the unsupervised method (e.g. mixed vegetation label)</a:t>
            </a:r>
          </a:p>
          <a:p>
            <a:r>
              <a:rPr lang="en-US" dirty="0" smtClean="0"/>
              <a:t>Sort out requirements to test hierarchical algorithms</a:t>
            </a:r>
            <a:endParaRPr lang="en-US" dirty="0"/>
          </a:p>
          <a:p>
            <a:r>
              <a:rPr lang="en-US" dirty="0" smtClean="0"/>
              <a:t>PCA across all bands</a:t>
            </a:r>
          </a:p>
          <a:p>
            <a:r>
              <a:rPr lang="en-US" dirty="0" smtClean="0"/>
              <a:t>Test a new 12-month workflow idea</a:t>
            </a:r>
          </a:p>
        </p:txBody>
      </p:sp>
    </p:spTree>
    <p:extLst>
      <p:ext uri="{BB962C8B-B14F-4D97-AF65-F5344CB8AC3E}">
        <p14:creationId xmlns:p14="http://schemas.microsoft.com/office/powerpoint/2010/main" val="144174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24987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Q&amp;A</a:t>
            </a:r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1618" y="3530939"/>
            <a:ext cx="2668764" cy="5866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75764" y="5206630"/>
            <a:ext cx="2654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/>
              <a:t>byron.a.allen@gmail.com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04798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24987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THANKS</a:t>
            </a:r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1618" y="3530939"/>
            <a:ext cx="2668764" cy="58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23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Lack of Land Conversion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9978" y="1617870"/>
            <a:ext cx="5411372" cy="4021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6119978" y="5952740"/>
            <a:ext cx="47385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/>
              <a:t>PDF</a:t>
            </a:r>
            <a:r>
              <a:rPr lang="en-US" sz="1000" dirty="0"/>
              <a:t> </a:t>
            </a:r>
            <a:r>
              <a:rPr lang="en-US" sz="1000" dirty="0" smtClean="0">
                <a:hlinkClick r:id="rId3"/>
              </a:rPr>
              <a:t>link </a:t>
            </a:r>
            <a:endParaRPr lang="en-US" sz="1000" dirty="0" smtClean="0"/>
          </a:p>
          <a:p>
            <a:r>
              <a:rPr lang="en-US" sz="1000" dirty="0" smtClean="0"/>
              <a:t>Video Presentation </a:t>
            </a:r>
            <a:r>
              <a:rPr lang="en-US" sz="1000" dirty="0" smtClean="0">
                <a:hlinkClick r:id="rId4"/>
              </a:rPr>
              <a:t>link</a:t>
            </a:r>
            <a:r>
              <a:rPr lang="en-US" sz="1000" dirty="0"/>
              <a:t>​</a:t>
            </a:r>
          </a:p>
          <a:p>
            <a:r>
              <a:rPr lang="en-US" sz="1000" dirty="0"/>
              <a:t>​</a:t>
            </a:r>
            <a:r>
              <a:rPr lang="en-US" sz="1000" dirty="0" smtClean="0"/>
              <a:t>Tableau Dashboard </a:t>
            </a:r>
            <a:r>
              <a:rPr lang="en-US" sz="1000" dirty="0" smtClean="0">
                <a:hlinkClick r:id="rId5"/>
              </a:rPr>
              <a:t>link</a:t>
            </a:r>
            <a:r>
              <a:rPr lang="en-US" sz="1000" dirty="0"/>
              <a:t>​ </a:t>
            </a:r>
          </a:p>
          <a:p>
            <a:endParaRPr lang="en-US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230" y="1617870"/>
            <a:ext cx="5092838" cy="4057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724080" y="5983697"/>
            <a:ext cx="5103988" cy="245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7"/>
              </a:rPr>
              <a:t>https://</a:t>
            </a:r>
            <a:r>
              <a:rPr lang="en-US" sz="1000" dirty="0" err="1">
                <a:hlinkClick r:id="rId7"/>
              </a:rPr>
              <a:t>www.wired.com</a:t>
            </a:r>
            <a:r>
              <a:rPr lang="en-US" sz="1000" dirty="0">
                <a:hlinkClick r:id="rId7"/>
              </a:rPr>
              <a:t>/2015/04/using-smart-satellites-to-monitor-deforestation-from-space/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18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24987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APPENDIX</a:t>
            </a:r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1618" y="3530939"/>
            <a:ext cx="2668764" cy="58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98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Agriculture Mask Example</a:t>
            </a:r>
            <a:endParaRPr lang="en-US" dirty="0"/>
          </a:p>
        </p:txBody>
      </p:sp>
      <p:pic>
        <p:nvPicPr>
          <p:cNvPr id="14" name="Picture 13" descr="Screen Shot 2016-11-21 at 10.34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2342" y="1690688"/>
            <a:ext cx="8037590" cy="50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5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Vegetation-Bare Earth Array Example</a:t>
            </a:r>
            <a:endParaRPr lang="en-US" dirty="0"/>
          </a:p>
        </p:txBody>
      </p:sp>
      <p:pic>
        <p:nvPicPr>
          <p:cNvPr id="9" name="Picture 8" descr="Screen Shot 2016-11-21 at 10.35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2342" y="1690687"/>
            <a:ext cx="7925944" cy="500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397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 smtClean="0"/>
              <a:t>KMeans</a:t>
            </a:r>
            <a:r>
              <a:rPr lang="en-US" dirty="0" smtClean="0"/>
              <a:t> Centroid-based Labels Example</a:t>
            </a:r>
            <a:endParaRPr lang="en-US" dirty="0"/>
          </a:p>
        </p:txBody>
      </p:sp>
      <p:pic>
        <p:nvPicPr>
          <p:cNvPr id="7" name="Picture 6" descr="Screen Shot 2016-11-21 at 10.35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2342" y="1690688"/>
            <a:ext cx="7925944" cy="481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19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Applied Agriculture Mask Example</a:t>
            </a:r>
            <a:endParaRPr lang="en-US" dirty="0"/>
          </a:p>
        </p:txBody>
      </p:sp>
      <p:pic>
        <p:nvPicPr>
          <p:cNvPr id="7" name="Picture 6" descr="Screen Shot 2016-11-21 at 10.35.2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2341" y="1690688"/>
            <a:ext cx="8051545" cy="496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0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Consolidated Labels Example</a:t>
            </a:r>
            <a:endParaRPr lang="en-US" dirty="0"/>
          </a:p>
        </p:txBody>
      </p:sp>
      <p:pic>
        <p:nvPicPr>
          <p:cNvPr id="6" name="Picture 5" descr="Screen Shot 2016-11-21 at 10.35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5019" y="1690688"/>
            <a:ext cx="7788045" cy="485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3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GridsearchCV</a:t>
            </a:r>
            <a:r>
              <a:rPr lang="en-US" dirty="0" smtClean="0"/>
              <a:t> Results </a:t>
            </a:r>
            <a:br>
              <a:rPr lang="en-US" dirty="0" smtClean="0"/>
            </a:br>
            <a:r>
              <a:rPr lang="en-US" dirty="0" smtClean="0"/>
              <a:t>(Best Supervised Models + Dummy)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5" name="Picture 4" descr="Screen Shot 2016-11-21 at 10.32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530216"/>
            <a:ext cx="3749971" cy="4820107"/>
          </a:xfrm>
          <a:prstGeom prst="rect">
            <a:avLst/>
          </a:prstGeom>
        </p:spPr>
      </p:pic>
      <p:pic>
        <p:nvPicPr>
          <p:cNvPr id="6" name="Picture 5" descr="Screen Shot 2016-11-21 at 10.32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4659" y="1530216"/>
            <a:ext cx="3579109" cy="4775143"/>
          </a:xfrm>
          <a:prstGeom prst="rect">
            <a:avLst/>
          </a:prstGeom>
        </p:spPr>
      </p:pic>
      <p:pic>
        <p:nvPicPr>
          <p:cNvPr id="7" name="Picture 6" descr="Screen Shot 2016-11-21 at 10.36.3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7280" y="1539209"/>
            <a:ext cx="3624073" cy="481111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rot="1993867">
            <a:off x="10233124" y="470974"/>
            <a:ext cx="1884742" cy="553998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en-US" sz="3000" dirty="0" smtClean="0"/>
              <a:t>Initial EDA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911515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Libraries &amp; Utilities Used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41196" cy="4351338"/>
          </a:xfrm>
        </p:spPr>
        <p:txBody>
          <a:bodyPr>
            <a:normAutofit fontScale="85000" lnSpcReduction="20000"/>
          </a:bodyPr>
          <a:lstStyle/>
          <a:p>
            <a:r>
              <a:rPr lang="en-US" u="sng" dirty="0" smtClean="0"/>
              <a:t>Python</a:t>
            </a:r>
            <a:r>
              <a:rPr lang="en-US" dirty="0"/>
              <a:t>:</a:t>
            </a:r>
            <a:endParaRPr lang="en-US" u="sng" dirty="0" smtClean="0"/>
          </a:p>
          <a:p>
            <a:pPr lvl="1">
              <a:buFont typeface="Wingdings" charset="2"/>
              <a:buChar char="Ø"/>
            </a:pPr>
            <a:r>
              <a:rPr lang="en-US" dirty="0" smtClean="0"/>
              <a:t>Fiona (a GIS lib)</a:t>
            </a:r>
          </a:p>
          <a:p>
            <a:pPr lvl="1">
              <a:buFont typeface="Wingdings" charset="2"/>
              <a:buChar char="Ø"/>
            </a:pPr>
            <a:r>
              <a:rPr lang="en-US" dirty="0" err="1" smtClean="0"/>
              <a:t>Rasterio</a:t>
            </a:r>
            <a:r>
              <a:rPr lang="en-US" dirty="0"/>
              <a:t> (a GIS lib</a:t>
            </a:r>
            <a:r>
              <a:rPr lang="en-US" dirty="0" smtClean="0"/>
              <a:t>)</a:t>
            </a:r>
          </a:p>
          <a:p>
            <a:pPr lvl="1">
              <a:buFont typeface="Wingdings" charset="2"/>
              <a:buChar char="Ø"/>
            </a:pPr>
            <a:r>
              <a:rPr lang="en-US" dirty="0" err="1" smtClean="0"/>
              <a:t>GeoPandas</a:t>
            </a:r>
            <a:r>
              <a:rPr lang="en-US" dirty="0" smtClean="0"/>
              <a:t> </a:t>
            </a:r>
            <a:r>
              <a:rPr lang="en-US" dirty="0"/>
              <a:t>(a GIS lib</a:t>
            </a:r>
            <a:r>
              <a:rPr lang="en-US" dirty="0" smtClean="0"/>
              <a:t>)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Pandas </a:t>
            </a:r>
          </a:p>
          <a:p>
            <a:pPr lvl="1">
              <a:buFont typeface="Wingdings" charset="2"/>
              <a:buChar char="Ø"/>
            </a:pPr>
            <a:r>
              <a:rPr lang="en-US" dirty="0" err="1"/>
              <a:t>N</a:t>
            </a:r>
            <a:r>
              <a:rPr lang="en-US" dirty="0" err="1" smtClean="0"/>
              <a:t>umpy</a:t>
            </a:r>
            <a:r>
              <a:rPr lang="en-US" dirty="0" smtClean="0"/>
              <a:t> </a:t>
            </a:r>
          </a:p>
          <a:p>
            <a:pPr lvl="1">
              <a:buFont typeface="Wingdings" charset="2"/>
              <a:buChar char="Ø"/>
            </a:pPr>
            <a:r>
              <a:rPr lang="en-US" dirty="0" err="1" smtClean="0"/>
              <a:t>Matplotlib</a:t>
            </a:r>
            <a:r>
              <a:rPr lang="en-US" dirty="0" smtClean="0"/>
              <a:t> </a:t>
            </a:r>
          </a:p>
          <a:p>
            <a:pPr lvl="1">
              <a:buFont typeface="Wingdings" charset="2"/>
              <a:buChar char="Ø"/>
            </a:pPr>
            <a:r>
              <a:rPr lang="en-US" dirty="0" err="1" smtClean="0"/>
              <a:t>Seaborn</a:t>
            </a:r>
            <a:endParaRPr lang="en-US" dirty="0" smtClean="0"/>
          </a:p>
          <a:p>
            <a:pPr lvl="1">
              <a:buFont typeface="Wingdings" charset="2"/>
              <a:buChar char="Ø"/>
            </a:pPr>
            <a:r>
              <a:rPr lang="en-US" dirty="0" err="1" smtClean="0"/>
              <a:t>Datetime</a:t>
            </a:r>
            <a:r>
              <a:rPr lang="en-US" dirty="0" smtClean="0"/>
              <a:t> </a:t>
            </a:r>
          </a:p>
          <a:p>
            <a:pPr lvl="1">
              <a:buFont typeface="Wingdings" charset="2"/>
              <a:buChar char="Ø"/>
            </a:pPr>
            <a:endParaRPr lang="en-US" dirty="0" smtClean="0"/>
          </a:p>
          <a:p>
            <a:r>
              <a:rPr lang="en-US" u="sng" dirty="0" smtClean="0"/>
              <a:t>Google Earth Engine</a:t>
            </a:r>
            <a:r>
              <a:rPr lang="en-US" dirty="0" smtClean="0"/>
              <a:t>:</a:t>
            </a:r>
          </a:p>
          <a:p>
            <a:pPr lvl="1">
              <a:buFont typeface="Wingdings" charset="2"/>
              <a:buChar char="Ø"/>
            </a:pPr>
            <a:r>
              <a:rPr lang="en-US" dirty="0" err="1" smtClean="0"/>
              <a:t>Javascript</a:t>
            </a:r>
            <a:r>
              <a:rPr lang="en-US" dirty="0"/>
              <a:t> </a:t>
            </a:r>
            <a:r>
              <a:rPr lang="en-US" dirty="0" smtClean="0"/>
              <a:t>base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Landsat 8 32-day EVI Raster Images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Landsat 8 32-day </a:t>
            </a:r>
            <a:r>
              <a:rPr lang="en-US" dirty="0" smtClean="0"/>
              <a:t>RAW </a:t>
            </a:r>
            <a:r>
              <a:rPr lang="en-US" dirty="0"/>
              <a:t>Raster </a:t>
            </a:r>
            <a:r>
              <a:rPr lang="en-US" dirty="0" smtClean="0"/>
              <a:t>Images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830858" y="1826677"/>
            <a:ext cx="479614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u="sng" dirty="0" smtClean="0"/>
              <a:t>My own functions</a:t>
            </a:r>
            <a:r>
              <a:rPr lang="en-US" sz="2400" dirty="0" smtClean="0"/>
              <a:t>:</a:t>
            </a:r>
          </a:p>
          <a:p>
            <a:pPr lvl="1">
              <a:buFont typeface="Wingdings" charset="2"/>
              <a:buChar char="Ø"/>
            </a:pPr>
            <a:r>
              <a:rPr lang="en-US" sz="2000" dirty="0" err="1" smtClean="0"/>
              <a:t>ExploreRasterImage</a:t>
            </a:r>
            <a:endParaRPr lang="en-US" sz="2000" dirty="0" smtClean="0"/>
          </a:p>
          <a:p>
            <a:pPr lvl="1">
              <a:buFont typeface="Wingdings" charset="2"/>
              <a:buChar char="Ø"/>
            </a:pPr>
            <a:r>
              <a:rPr lang="en-US" sz="2000" dirty="0" err="1" smtClean="0"/>
              <a:t>CreateMaskArray</a:t>
            </a:r>
            <a:endParaRPr lang="en-US" sz="2000" dirty="0" smtClean="0"/>
          </a:p>
          <a:p>
            <a:pPr lvl="1">
              <a:buFont typeface="Wingdings" charset="2"/>
              <a:buChar char="Ø"/>
            </a:pPr>
            <a:r>
              <a:rPr lang="en-US" sz="2000" dirty="0" err="1" smtClean="0"/>
              <a:t>StoreBandsasArrays</a:t>
            </a:r>
            <a:endParaRPr lang="en-US" sz="2000" dirty="0" smtClean="0"/>
          </a:p>
          <a:p>
            <a:pPr lvl="1">
              <a:buFont typeface="Wingdings" charset="2"/>
              <a:buChar char="Ø"/>
            </a:pPr>
            <a:r>
              <a:rPr lang="en-US" sz="2000" dirty="0" err="1" smtClean="0"/>
              <a:t>KMeansCentroidBasedLabeling</a:t>
            </a:r>
            <a:endParaRPr lang="en-US" sz="2000" dirty="0" smtClean="0"/>
          </a:p>
          <a:p>
            <a:pPr lvl="1">
              <a:buFont typeface="Wingdings" charset="2"/>
              <a:buChar char="Ø"/>
            </a:pPr>
            <a:r>
              <a:rPr lang="en-US" sz="2000" dirty="0" err="1" smtClean="0"/>
              <a:t>ClassifierAccuracyScore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328393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LC-related Articles &amp; Papers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91532" y="1560361"/>
            <a:ext cx="1036226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www.nwf.org/News-and-Magazines/Media-Center/News-by-Topic/Wildlife/2013/9-18-13-USDA-Data-Grasslands-Forests-Being-Converted-to-Cropland-at-Alarming-Rates.aspx</a:t>
            </a:r>
            <a:endParaRPr lang="en-US" dirty="0" smtClean="0"/>
          </a:p>
          <a:p>
            <a:endParaRPr lang="en-US" dirty="0"/>
          </a:p>
          <a:p>
            <a:r>
              <a:rPr lang="en-US" u="sng" dirty="0">
                <a:hlinkClick r:id="rId3"/>
              </a:rPr>
              <a:t>https://www.fsa.usda.gov/FSA/webapp?area=newsroom&amp;subject</a:t>
            </a:r>
          </a:p>
          <a:p>
            <a:r>
              <a:rPr lang="en-US" u="sng" dirty="0">
                <a:hlinkClick r:id="rId3"/>
              </a:rPr>
              <a:t>=</a:t>
            </a:r>
            <a:r>
              <a:rPr lang="en-US" u="sng" dirty="0" smtClean="0">
                <a:hlinkClick r:id="rId3"/>
              </a:rPr>
              <a:t>landing&amp;topic=foi-er-fri-dtc</a:t>
            </a:r>
            <a:endParaRPr lang="en-US" dirty="0"/>
          </a:p>
          <a:p>
            <a:endParaRPr lang="en-US" dirty="0" smtClean="0">
              <a:hlinkClick r:id="rId4"/>
            </a:endParaRPr>
          </a:p>
          <a:p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nationalaglawcenter.org/wp-content/uploads/assets/crs/RL33950.pdf</a:t>
            </a:r>
            <a:endParaRPr lang="en-US" dirty="0" smtClean="0"/>
          </a:p>
          <a:p>
            <a:endParaRPr lang="en-US" dirty="0" smtClean="0">
              <a:hlinkClick r:id="rId5"/>
            </a:endParaRPr>
          </a:p>
          <a:p>
            <a:r>
              <a:rPr lang="en-US" dirty="0" smtClean="0">
                <a:hlinkClick r:id="rId5"/>
              </a:rPr>
              <a:t>http</a:t>
            </a:r>
            <a:r>
              <a:rPr lang="en-US" dirty="0">
                <a:hlinkClick r:id="rId5"/>
              </a:rPr>
              <a:t>://www.oecd.org/tad/sustainable-agriculture/44807867.pdf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9409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Previous Project on Land Conversion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3917" y="1690688"/>
            <a:ext cx="5411372" cy="4021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6981006" y="4634960"/>
            <a:ext cx="473851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PDF</a:t>
            </a:r>
            <a:r>
              <a:rPr lang="en-US" sz="1600" dirty="0"/>
              <a:t> </a:t>
            </a:r>
            <a:r>
              <a:rPr lang="en-US" sz="1600" dirty="0" smtClean="0">
                <a:hlinkClick r:id="rId3"/>
              </a:rPr>
              <a:t>link </a:t>
            </a:r>
            <a:endParaRPr lang="en-US" sz="1600" dirty="0" smtClean="0"/>
          </a:p>
          <a:p>
            <a:r>
              <a:rPr lang="en-US" sz="1600" dirty="0" smtClean="0"/>
              <a:t>Video Presentation </a:t>
            </a:r>
            <a:r>
              <a:rPr lang="en-US" sz="1600" dirty="0" smtClean="0">
                <a:hlinkClick r:id="rId4"/>
              </a:rPr>
              <a:t>link</a:t>
            </a:r>
            <a:r>
              <a:rPr lang="en-US" sz="1600" dirty="0"/>
              <a:t>​</a:t>
            </a:r>
          </a:p>
          <a:p>
            <a:r>
              <a:rPr lang="en-US" sz="1600" dirty="0"/>
              <a:t>​</a:t>
            </a:r>
            <a:r>
              <a:rPr lang="en-US" sz="1600" dirty="0" smtClean="0"/>
              <a:t>Tableau Dashboard </a:t>
            </a:r>
            <a:r>
              <a:rPr lang="en-US" sz="1600" dirty="0" smtClean="0">
                <a:hlinkClick r:id="rId5"/>
              </a:rPr>
              <a:t>link</a:t>
            </a:r>
            <a:r>
              <a:rPr lang="en-US" sz="1600" dirty="0"/>
              <a:t>​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4852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98726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How do we fill the gap?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835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Satellite Images (</a:t>
            </a:r>
            <a:r>
              <a:rPr lang="en-US" dirty="0"/>
              <a:t>Landsat 8 </a:t>
            </a:r>
            <a:r>
              <a:rPr lang="en-US" dirty="0" smtClean="0"/>
              <a:t>EVI &amp; RAW)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60433"/>
            <a:ext cx="4862689" cy="373565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200" y="5644856"/>
            <a:ext cx="934720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http://</a:t>
            </a:r>
            <a:r>
              <a:rPr lang="en-US" sz="1100" dirty="0" err="1">
                <a:hlinkClick r:id="rId3"/>
              </a:rPr>
              <a:t>www.harrisgeospatial.com</a:t>
            </a:r>
            <a:r>
              <a:rPr lang="en-US" sz="1100" dirty="0">
                <a:hlinkClick r:id="rId3"/>
              </a:rPr>
              <a:t>/Home/</a:t>
            </a:r>
            <a:r>
              <a:rPr lang="en-US" sz="1100" dirty="0" err="1">
                <a:hlinkClick r:id="rId3"/>
              </a:rPr>
              <a:t>NewsUpdates</a:t>
            </a:r>
            <a:r>
              <a:rPr lang="en-US" sz="1100" dirty="0">
                <a:hlinkClick r:id="rId3"/>
              </a:rPr>
              <a:t>/</a:t>
            </a:r>
            <a:r>
              <a:rPr lang="en-US" sz="1100" dirty="0" err="1">
                <a:hlinkClick r:id="rId3"/>
              </a:rPr>
              <a:t>TabId</a:t>
            </a:r>
            <a:r>
              <a:rPr lang="en-US" sz="1100" dirty="0">
                <a:hlinkClick r:id="rId3"/>
              </a:rPr>
              <a:t>/170/</a:t>
            </a:r>
            <a:r>
              <a:rPr lang="en-US" sz="1100" dirty="0" err="1">
                <a:hlinkClick r:id="rId3"/>
              </a:rPr>
              <a:t>ArtMID</a:t>
            </a:r>
            <a:r>
              <a:rPr lang="en-US" sz="1100" dirty="0">
                <a:hlinkClick r:id="rId3"/>
              </a:rPr>
              <a:t>/735/</a:t>
            </a:r>
            <a:r>
              <a:rPr lang="en-US" sz="1100" dirty="0" err="1">
                <a:hlinkClick r:id="rId3"/>
              </a:rPr>
              <a:t>ArticleID</a:t>
            </a:r>
            <a:r>
              <a:rPr lang="en-US" sz="1100" dirty="0">
                <a:hlinkClick r:id="rId3"/>
              </a:rPr>
              <a:t>/14305/The-Many-Band-Combinations-of-Landsat-8.aspx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9448" y="1860433"/>
            <a:ext cx="7014352" cy="378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7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Callout 3"/>
          <p:cNvSpPr/>
          <p:nvPr/>
        </p:nvSpPr>
        <p:spPr>
          <a:xfrm>
            <a:off x="1027289" y="1690688"/>
            <a:ext cx="3256845" cy="1557867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3951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Satellite Images</a:t>
            </a:r>
          </a:p>
        </p:txBody>
      </p:sp>
      <p:sp>
        <p:nvSpPr>
          <p:cNvPr id="7" name="Down Arrow Callout 6"/>
          <p:cNvSpPr/>
          <p:nvPr/>
        </p:nvSpPr>
        <p:spPr>
          <a:xfrm>
            <a:off x="8127999" y="1735843"/>
            <a:ext cx="2720622" cy="2215268"/>
          </a:xfrm>
          <a:prstGeom prst="downArrowCallout">
            <a:avLst>
              <a:gd name="adj1" fmla="val 17416"/>
              <a:gd name="adj2" fmla="val 19312"/>
              <a:gd name="adj3" fmla="val 25000"/>
              <a:gd name="adj4" fmla="val 69085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Unsupervised Method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to Classify Land Cover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Workflow</a:t>
            </a:r>
            <a:endParaRPr lang="en-US" dirty="0"/>
          </a:p>
        </p:txBody>
      </p:sp>
      <p:sp>
        <p:nvSpPr>
          <p:cNvPr id="9" name="Right Arrow Callout 8"/>
          <p:cNvSpPr/>
          <p:nvPr/>
        </p:nvSpPr>
        <p:spPr>
          <a:xfrm>
            <a:off x="4577644" y="1735843"/>
            <a:ext cx="3256845" cy="1557867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3951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Agriculture Mask &amp;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Vegetation-Bare </a:t>
            </a:r>
            <a:r>
              <a:rPr lang="en-US" dirty="0">
                <a:solidFill>
                  <a:schemeClr val="tx1"/>
                </a:solidFill>
              </a:rPr>
              <a:t>Earth Array</a:t>
            </a:r>
          </a:p>
        </p:txBody>
      </p:sp>
      <p:sp>
        <p:nvSpPr>
          <p:cNvPr id="11" name="Left Arrow Callout 10"/>
          <p:cNvSpPr/>
          <p:nvPr/>
        </p:nvSpPr>
        <p:spPr>
          <a:xfrm>
            <a:off x="7574843" y="4244623"/>
            <a:ext cx="3273777" cy="155786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2508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Apply Ag Mask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Left Arrow Callout 11"/>
          <p:cNvSpPr/>
          <p:nvPr/>
        </p:nvSpPr>
        <p:spPr>
          <a:xfrm>
            <a:off x="4024488" y="4244623"/>
            <a:ext cx="3273777" cy="155786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2508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Consolidate </a:t>
            </a:r>
            <a:r>
              <a:rPr lang="en-US" dirty="0">
                <a:solidFill>
                  <a:schemeClr val="tx1"/>
                </a:solidFill>
              </a:rPr>
              <a:t>Labels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15999" y="4244622"/>
            <a:ext cx="2731911" cy="155786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Train &amp; Apply 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Supervised Method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31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Assumptions &amp;  Limitations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908601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r>
              <a:rPr lang="en-US" sz="3000" dirty="0" smtClean="0"/>
              <a:t>Geospatial sits outside the scope of GA</a:t>
            </a:r>
          </a:p>
          <a:p>
            <a:r>
              <a:rPr lang="en-US" sz="3000" dirty="0" smtClean="0"/>
              <a:t>Clouds were avoided as much as possible</a:t>
            </a:r>
          </a:p>
          <a:p>
            <a:r>
              <a:rPr lang="en-US" sz="3000" dirty="0" smtClean="0"/>
              <a:t>Importance placed on the workflow overall</a:t>
            </a:r>
          </a:p>
          <a:p>
            <a:r>
              <a:rPr lang="en-US" sz="3000" dirty="0" smtClean="0"/>
              <a:t>Some models still running as of today</a:t>
            </a:r>
          </a:p>
          <a:p>
            <a:r>
              <a:rPr lang="en-US" sz="3000" dirty="0"/>
              <a:t>Need for mixed land type to train on</a:t>
            </a:r>
          </a:p>
          <a:p>
            <a:r>
              <a:rPr lang="en-US" sz="3000" dirty="0" smtClean="0"/>
              <a:t>Data comes from composite images ranges from 2013 – 2015</a:t>
            </a:r>
          </a:p>
        </p:txBody>
      </p:sp>
    </p:spTree>
    <p:extLst>
      <p:ext uri="{BB962C8B-B14F-4D97-AF65-F5344CB8AC3E}">
        <p14:creationId xmlns:p14="http://schemas.microsoft.com/office/powerpoint/2010/main" val="48477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Nebraska had the Greatest LC in 2011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508" y="1690688"/>
            <a:ext cx="7394983" cy="492448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357511" y="3016251"/>
            <a:ext cx="1444978" cy="112888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4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Shape of Data | A Strong Dataset to Build On 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4727222" cy="3908601"/>
          </a:xfrm>
          <a:ln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r>
              <a:rPr lang="en-US" sz="1500" dirty="0" err="1"/>
              <a:t>GTiff</a:t>
            </a:r>
            <a:r>
              <a:rPr lang="en-US" sz="1500" dirty="0"/>
              <a:t> file downloaded from Google Earth Engine</a:t>
            </a:r>
          </a:p>
          <a:p>
            <a:r>
              <a:rPr lang="en-US" sz="1500" dirty="0" smtClean="0"/>
              <a:t>Middle of Nebraska, U.S.</a:t>
            </a:r>
          </a:p>
          <a:p>
            <a:r>
              <a:rPr lang="en-US" sz="1500" dirty="0" smtClean="0"/>
              <a:t>Resolution: 30m/pixel</a:t>
            </a:r>
          </a:p>
          <a:p>
            <a:r>
              <a:rPr lang="en-US" sz="1500" dirty="0" smtClean="0"/>
              <a:t>Height: </a:t>
            </a:r>
            <a:r>
              <a:rPr lang="en-US" sz="1500" dirty="0"/>
              <a:t>7439 </a:t>
            </a:r>
            <a:endParaRPr lang="en-US" sz="1500" dirty="0" smtClean="0"/>
          </a:p>
          <a:p>
            <a:r>
              <a:rPr lang="en-US" sz="1500" dirty="0" smtClean="0"/>
              <a:t>Width: 7422</a:t>
            </a:r>
          </a:p>
          <a:p>
            <a:r>
              <a:rPr lang="en-US" sz="1500" dirty="0" smtClean="0"/>
              <a:t>Pixel Count: 55,212,258</a:t>
            </a:r>
          </a:p>
          <a:p>
            <a:r>
              <a:rPr lang="en-US" sz="1500" dirty="0" smtClean="0"/>
              <a:t>Over 50,000</a:t>
            </a:r>
            <a:r>
              <a:rPr lang="en-US" sz="1600" dirty="0" smtClean="0"/>
              <a:t>km</a:t>
            </a:r>
            <a:r>
              <a:rPr lang="en-US" sz="1600" baseline="30000" dirty="0" smtClean="0"/>
              <a:t>2  </a:t>
            </a:r>
            <a:r>
              <a:rPr lang="en-US" sz="1500" dirty="0" smtClean="0"/>
              <a:t>of Nebraska’s total area </a:t>
            </a:r>
            <a:r>
              <a:rPr lang="en-US" sz="1600" dirty="0" smtClean="0"/>
              <a:t>200,360km</a:t>
            </a:r>
            <a:r>
              <a:rPr lang="en-US" sz="1600" baseline="30000" dirty="0" smtClean="0"/>
              <a:t>2</a:t>
            </a:r>
          </a:p>
          <a:p>
            <a:r>
              <a:rPr lang="en-US" sz="1600" dirty="0" smtClean="0"/>
              <a:t>For reference, VIC is </a:t>
            </a:r>
            <a:r>
              <a:rPr lang="en-US" sz="1600" dirty="0"/>
              <a:t>237,629 km²</a:t>
            </a:r>
            <a:endParaRPr lang="en-US" sz="1600" baseline="30000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336" y="1690688"/>
            <a:ext cx="5532464" cy="3908601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7676444" y="1524000"/>
            <a:ext cx="11290" cy="1492251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56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Bimodal Distribution to Create Ag Mask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310" y="2201320"/>
            <a:ext cx="5477933" cy="363419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4752622" y="1837444"/>
            <a:ext cx="45155" cy="4224689"/>
          </a:xfrm>
          <a:prstGeom prst="line">
            <a:avLst/>
          </a:prstGeom>
          <a:ln w="28575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7511" y="1837444"/>
            <a:ext cx="4377267" cy="436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43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3143</TotalTime>
  <Words>419</Words>
  <Application>Microsoft Macintosh PowerPoint</Application>
  <PresentationFormat>Widescreen</PresentationFormat>
  <Paragraphs>118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Office Theme</vt:lpstr>
      <vt:lpstr> Filling the Land Conversion Gap with Machine Learning </vt:lpstr>
      <vt:lpstr>Lack of Land Conversion Data</vt:lpstr>
      <vt:lpstr>How do we fill the gap?</vt:lpstr>
      <vt:lpstr>Satellite Images (Landsat 8 EVI &amp; RAW)</vt:lpstr>
      <vt:lpstr>Workflow</vt:lpstr>
      <vt:lpstr>Assumptions &amp;  Limitations</vt:lpstr>
      <vt:lpstr>Nebraska had the Greatest LC in 2011</vt:lpstr>
      <vt:lpstr>Shape of Data | A Strong Dataset to Build On </vt:lpstr>
      <vt:lpstr>Bimodal Distribution to Create Ag Mask</vt:lpstr>
      <vt:lpstr>Create Optimal Training Area</vt:lpstr>
      <vt:lpstr>Unsupervised Model Selection</vt:lpstr>
      <vt:lpstr>KMeans (k=30) Centroid-based Labels</vt:lpstr>
      <vt:lpstr>Apply Ag Mask and Consolidate Labels</vt:lpstr>
      <vt:lpstr>Indicates Possible Land Conversion</vt:lpstr>
      <vt:lpstr>Supervised Results</vt:lpstr>
      <vt:lpstr>AdaBoost + Decision Tree 92% Acc.</vt:lpstr>
      <vt:lpstr>Recommendations/Next Steps</vt:lpstr>
      <vt:lpstr>PowerPoint Presentation</vt:lpstr>
      <vt:lpstr>PowerPoint Presentation</vt:lpstr>
      <vt:lpstr>PowerPoint Presentation</vt:lpstr>
      <vt:lpstr>Agriculture Mask Example</vt:lpstr>
      <vt:lpstr>Vegetation-Bare Earth Array Example</vt:lpstr>
      <vt:lpstr>KMeans Centroid-based Labels Example</vt:lpstr>
      <vt:lpstr>Applied Agriculture Mask Example</vt:lpstr>
      <vt:lpstr>Consolidated Labels Example</vt:lpstr>
      <vt:lpstr>GridsearchCV Results  (Best Supervised Models + Dummy) </vt:lpstr>
      <vt:lpstr>Libraries &amp; Utilities Used </vt:lpstr>
      <vt:lpstr>LC-related Articles &amp; Papers</vt:lpstr>
      <vt:lpstr>My Previous Project on Land Conversion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Project 4:  Scrape, Model, Validate</dc:title>
  <dc:creator>noorulm@uni.sydney.edu.au</dc:creator>
  <cp:lastModifiedBy>noorulm@uni.sydney.edu.au</cp:lastModifiedBy>
  <cp:revision>95</cp:revision>
  <dcterms:created xsi:type="dcterms:W3CDTF">2016-10-07T07:57:53Z</dcterms:created>
  <dcterms:modified xsi:type="dcterms:W3CDTF">2016-11-24T00:45:37Z</dcterms:modified>
</cp:coreProperties>
</file>

<file path=docProps/thumbnail.jpeg>
</file>